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95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 showGuides="1">
      <p:cViewPr varScale="1">
        <p:scale>
          <a:sx n="134" d="100"/>
          <a:sy n="134" d="100"/>
        </p:scale>
        <p:origin x="186" y="7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612730794226699"/>
          <c:y val="6.7258308452740903E-2"/>
          <c:w val="0.60901278873597697"/>
          <c:h val="0.720363141705862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Knowledge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0-F8B5-43CF-8D16-899A976757D3}"/>
              </c:ext>
            </c:extLst>
          </c:dPt>
          <c:cat>
            <c:strRef>
              <c:f>Sheet1!$A$2:$A$3</c:f>
              <c:strCache>
                <c:ptCount val="2"/>
                <c:pt idx="0">
                  <c:v>Intervention _x000d_(n=49)</c:v>
                </c:pt>
                <c:pt idx="1">
                  <c:v>Control _x000d_(n=58)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</c:v>
                </c:pt>
                <c:pt idx="1">
                  <c:v>10.9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8D-408D-909C-73C993B2DE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45984096"/>
        <c:axId val="-1946002640"/>
      </c:barChart>
      <c:catAx>
        <c:axId val="-19459840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c:spPr>
        <c:txPr>
          <a:bodyPr/>
          <a:lstStyle/>
          <a:p>
            <a:pPr>
              <a:defRPr lang="en-US" b="1"/>
            </a:pPr>
            <a:endParaRPr lang="en-US"/>
          </a:p>
        </c:txPr>
        <c:crossAx val="-1946002640"/>
        <c:crosses val="autoZero"/>
        <c:auto val="1"/>
        <c:lblAlgn val="ctr"/>
        <c:lblOffset val="1"/>
        <c:tickLblSkip val="1"/>
        <c:tickMarkSkip val="1"/>
        <c:noMultiLvlLbl val="0"/>
      </c:catAx>
      <c:valAx>
        <c:axId val="-1946002640"/>
        <c:scaling>
          <c:orientation val="minMax"/>
          <c:max val="18"/>
          <c:min val="10"/>
        </c:scaling>
        <c:delete val="0"/>
        <c:axPos val="l"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 baseline="0"/>
                  <a:t>Knowledge </a:t>
                </a:r>
                <a:br>
                  <a:rPr lang="en-US" baseline="0"/>
                </a:br>
                <a:r>
                  <a:rPr lang="en-US" baseline="0"/>
                  <a:t>Before Discharge*</a:t>
                </a:r>
              </a:p>
            </c:rich>
          </c:tx>
          <c:layout>
            <c:manualLayout>
              <c:xMode val="edge"/>
              <c:yMode val="edge"/>
              <c:x val="0"/>
              <c:y val="0.18977893209974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c:spPr>
        <c:txPr>
          <a:bodyPr/>
          <a:lstStyle/>
          <a:p>
            <a:pPr>
              <a:defRPr lang="en-US"/>
            </a:pPr>
            <a:endParaRPr lang="en-US"/>
          </a:p>
        </c:txPr>
        <c:crossAx val="-1945984096"/>
        <c:crosses val="autoZero"/>
        <c:crossBetween val="between"/>
        <c:majorUnit val="2"/>
      </c:valAx>
      <c:spPr>
        <a:noFill/>
        <a:ln w="25373">
          <a:noFill/>
        </a:ln>
      </c:spPr>
    </c:plotArea>
    <c:plotVisOnly val="1"/>
    <c:dispBlanksAs val="gap"/>
    <c:showDLblsOverMax val="0"/>
  </c:chart>
  <c:txPr>
    <a:bodyPr/>
    <a:lstStyle/>
    <a:p>
      <a:pPr>
        <a:defRPr sz="10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167215346667201"/>
          <c:y val="6.8202957040856604E-2"/>
          <c:w val="0.66032394744727396"/>
          <c:h val="0.722176389824486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COMRADE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0-BE1E-4675-9660-A347CA9340B0}"/>
              </c:ext>
            </c:extLst>
          </c:dPt>
          <c:cat>
            <c:strRef>
              <c:f>Sheet1!$A$2:$A$3</c:f>
              <c:strCache>
                <c:ptCount val="2"/>
                <c:pt idx="0">
                  <c:v>Intervention _x000d_(n=49)</c:v>
                </c:pt>
                <c:pt idx="1">
                  <c:v>Control _x000d_(n=58)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79.5</c:v>
                </c:pt>
                <c:pt idx="1">
                  <c:v>69.7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06-4BB8-912E-328FE41EDE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46046864"/>
        <c:axId val="-1946020368"/>
      </c:barChart>
      <c:catAx>
        <c:axId val="-1946046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c:spPr>
        <c:txPr>
          <a:bodyPr/>
          <a:lstStyle/>
          <a:p>
            <a:pPr>
              <a:defRPr lang="en-US" b="1"/>
            </a:pPr>
            <a:endParaRPr lang="en-US"/>
          </a:p>
        </c:txPr>
        <c:crossAx val="-1946020368"/>
        <c:crosses val="autoZero"/>
        <c:auto val="1"/>
        <c:lblAlgn val="ctr"/>
        <c:lblOffset val="1"/>
        <c:tickLblSkip val="1"/>
        <c:tickMarkSkip val="1"/>
        <c:noMultiLvlLbl val="0"/>
      </c:catAx>
      <c:valAx>
        <c:axId val="-1946020368"/>
        <c:scaling>
          <c:orientation val="minMax"/>
          <c:max val="85"/>
          <c:min val="65"/>
        </c:scaling>
        <c:delete val="0"/>
        <c:axPos val="l"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/>
                  <a:t>Perceived Involvement</a:t>
                </a:r>
              </a:p>
              <a:p>
                <a:pPr>
                  <a:defRPr lang="en-US"/>
                </a:pPr>
                <a:r>
                  <a:rPr lang="en-US"/>
                  <a:t>COMRADE</a:t>
                </a:r>
              </a:p>
            </c:rich>
          </c:tx>
          <c:layout>
            <c:manualLayout>
              <c:xMode val="edge"/>
              <c:yMode val="edge"/>
              <c:x val="0"/>
              <c:y val="0.1400905654806620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c:spPr>
        <c:txPr>
          <a:bodyPr/>
          <a:lstStyle/>
          <a:p>
            <a:pPr>
              <a:defRPr lang="en-US"/>
            </a:pPr>
            <a:endParaRPr lang="en-US"/>
          </a:p>
        </c:txPr>
        <c:crossAx val="-1946046864"/>
        <c:crosses val="autoZero"/>
        <c:crossBetween val="between"/>
        <c:majorUnit val="5"/>
      </c:valAx>
      <c:spPr>
        <a:noFill/>
        <a:ln w="25406">
          <a:noFill/>
        </a:ln>
      </c:spPr>
    </c:plotArea>
    <c:plotVisOnly val="1"/>
    <c:dispBlanksAs val="gap"/>
    <c:showDLblsOverMax val="0"/>
  </c:chart>
  <c:txPr>
    <a:bodyPr/>
    <a:lstStyle/>
    <a:p>
      <a:pPr>
        <a:defRPr sz="10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E5F620-79DD-44EE-BC68-64499697F9D3}" type="datetimeFigureOut">
              <a:rPr lang="da-DK" smtClean="0"/>
              <a:t>15-02-2022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A5BF2A-E70D-4852-AAA3-9BE12E92499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90489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67511" y="4714561"/>
            <a:ext cx="5334066" cy="5212077"/>
          </a:xfrm>
        </p:spPr>
        <p:txBody>
          <a:bodyPr/>
          <a:lstStyle/>
          <a:p>
            <a:pPr>
              <a:defRPr/>
            </a:pPr>
            <a:r>
              <a:rPr lang="en-US" dirty="0"/>
              <a:t>Prior to meeting with physicians, patients in the intervention group (n=49) were provided with a booklet containing information regarding treatment options and were asked to write down their previous medication experiences and current preferences.</a:t>
            </a:r>
          </a:p>
          <a:p>
            <a:pPr>
              <a:defRPr/>
            </a:pPr>
            <a:r>
              <a:rPr lang="en-US" dirty="0"/>
              <a:t>Compared to patients in the control group (n=58), patients in the intervention group demonstrated a significantly higher perceived involvement as rated by the COMRADE scale</a:t>
            </a:r>
          </a:p>
          <a:p>
            <a:pPr>
              <a:defRPr/>
            </a:pPr>
            <a:r>
              <a:rPr lang="en-US" dirty="0"/>
              <a:t>Patients in the intervention group had a better knowledge about their disease.</a:t>
            </a:r>
          </a:p>
          <a:p>
            <a:pPr lvl="1">
              <a:spcBef>
                <a:spcPts val="0"/>
              </a:spcBef>
              <a:defRPr/>
            </a:pPr>
            <a:r>
              <a:rPr lang="en-US" dirty="0"/>
              <a:t>The intervention increased their uptake of psychoeducation.</a:t>
            </a:r>
            <a:endParaRPr lang="en-US" b="1" dirty="0"/>
          </a:p>
          <a:p>
            <a:pPr>
              <a:defRPr/>
            </a:pPr>
            <a:endParaRPr lang="en-US" b="1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/>
              <a:t>Reference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 err="1"/>
              <a:t>Hamann</a:t>
            </a:r>
            <a:r>
              <a:rPr lang="en-US" sz="900" dirty="0"/>
              <a:t> J, Langer B, Winkler V, et al. Shared decision making for in-patients with schizophrenia. </a:t>
            </a:r>
            <a:r>
              <a:rPr lang="en-US" sz="900" i="1" dirty="0" err="1"/>
              <a:t>Acta</a:t>
            </a:r>
            <a:r>
              <a:rPr lang="en-US" sz="900" i="1" dirty="0"/>
              <a:t> </a:t>
            </a:r>
            <a:r>
              <a:rPr lang="en-US" sz="900" i="1" dirty="0" err="1"/>
              <a:t>Psychiatr</a:t>
            </a:r>
            <a:r>
              <a:rPr lang="en-US" sz="900" i="1" dirty="0"/>
              <a:t> Scand</a:t>
            </a:r>
            <a:r>
              <a:rPr lang="en-US" sz="900" dirty="0"/>
              <a:t>. 2006;114(4):265-273.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FC9D97-D0A4-4151-9E2B-A2973DAD518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4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400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8" y="513001"/>
            <a:ext cx="3463927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8" y="986690"/>
            <a:ext cx="3463927" cy="406231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3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0381761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sz="24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921384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13313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6" y="-1439864"/>
            <a:ext cx="8388351" cy="9813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6" y="-1439864"/>
            <a:ext cx="8388351" cy="9813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921384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1A1A17"/>
                </a:solidFill>
              </a:defRPr>
            </a:lvl2pPr>
            <a:lvl3pPr marL="539987" indent="-179996">
              <a:defRPr>
                <a:solidFill>
                  <a:srgbClr val="1A1A17"/>
                </a:solidFill>
              </a:defRPr>
            </a:lvl3pPr>
            <a:lvl4pPr marL="719982" indent="-179996">
              <a:defRPr>
                <a:solidFill>
                  <a:srgbClr val="1A1A17"/>
                </a:solidFill>
              </a:defRPr>
            </a:lvl4pPr>
            <a:lvl5pPr marL="899978" indent="-179996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2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32495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1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9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92014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6"/>
            <a:ext cx="541019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4" y="1416786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50143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4" y="1416786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50" y="1416786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806964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6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6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7" y="1416786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67964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7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96601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7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96151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6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8266113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33031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1" y="1416786"/>
            <a:ext cx="8266113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6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48408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1" y="1416786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6"/>
            <a:ext cx="4471988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2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08256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400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967591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26634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350973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40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58067820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40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56201615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558229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5" y="4444236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3" y="2645247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1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900" smtClean="0"/>
              <a:pPr/>
              <a:t>‹#›</a:t>
            </a:fld>
            <a:endParaRPr lang="en-GB" sz="900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1"/>
            <a:ext cx="2574927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7"/>
            <a:ext cx="1057779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9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7" y="5102154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49" y="540000"/>
            <a:ext cx="921385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1" y="3879101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5" y="2847600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1"/>
            <a:ext cx="721383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4" y="3880140"/>
            <a:ext cx="1897063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8"/>
            <a:ext cx="439903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3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7" y="1411501"/>
            <a:ext cx="457264" cy="74305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2" y="2749216"/>
            <a:ext cx="980295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10" y="2510450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594" indent="-228594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594" indent="-228594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956023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D39FEE76-1A73-430A-AF1A-21EB4622EFE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AAC97101-9FF0-4AB5-95C3-4F9568B608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D0F3BC8-489B-4987-B9DC-F38240CE2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51EBF09-7C2B-468D-9554-AAC3BF909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4A475326-E858-4E6E-8CE3-72FF299C3239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400" dirty="0"/>
          </a:p>
        </p:txBody>
      </p:sp>
      <p:sp>
        <p:nvSpPr>
          <p:cNvPr id="16" name="Logo">
            <a:extLst>
              <a:ext uri="{FF2B5EF4-FFF2-40B4-BE49-F238E27FC236}">
                <a16:creationId xmlns:a16="http://schemas.microsoft.com/office/drawing/2014/main" id="{1839623C-6311-45DE-964E-EA194FEE2F62}"/>
              </a:ext>
            </a:extLst>
          </p:cNvPr>
          <p:cNvSpPr/>
          <p:nvPr userDrawn="1"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030333940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EE4FF2DE-3502-4420-9681-B487800F6C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5B2F6F31-F384-4562-8F2C-0827FCA37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96AAC8E-5C18-4F06-B0E9-E1260B3C48CE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1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C95D003-9990-4486-B46C-5A929AD5E507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9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31EEBE49-0314-468D-BD4B-9620C03E8D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8EAD46E-339D-4B6B-A482-BB113F38D9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352300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186A2F24-D1DF-4B3F-B814-95A22518270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3D9CBC19-2189-4A73-955D-C3D13095C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4B9C34D-E3C1-4FB2-9D7A-6D29497888E5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921384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928354EB-2D87-4DEA-A5BF-181CB7B2A7C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3996" indent="-143996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5992EE01-7FAA-46A0-9102-2DF8359A9C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1291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7"/>
            <a:ext cx="10515600" cy="524781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5720"/>
            <a:ext cx="5224272" cy="4351339"/>
          </a:xfrm>
        </p:spPr>
        <p:txBody>
          <a:bodyPr/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129528" y="1375720"/>
            <a:ext cx="5224272" cy="4351339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422373"/>
            <a:ext cx="5607051" cy="17953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008535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2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tags" Target="../tags/tag10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1.xml"/><Relationship Id="rId33" Type="http://schemas.openxmlformats.org/officeDocument/2006/relationships/tags" Target="../tags/tag9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32" Type="http://schemas.openxmlformats.org/officeDocument/2006/relationships/tags" Target="../tags/tag8.xml"/><Relationship Id="rId37" Type="http://schemas.openxmlformats.org/officeDocument/2006/relationships/tags" Target="../tags/tag13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4.xml"/><Relationship Id="rId36" Type="http://schemas.openxmlformats.org/officeDocument/2006/relationships/tags" Target="../tags/tag1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7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ags" Target="../tags/tag3.xml"/><Relationship Id="rId30" Type="http://schemas.openxmlformats.org/officeDocument/2006/relationships/tags" Target="../tags/tag6.xml"/><Relationship Id="rId35" Type="http://schemas.openxmlformats.org/officeDocument/2006/relationships/tags" Target="../tags/tag1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1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49"/>
            <a:ext cx="9213851" cy="46919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4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1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  <p:grpSp>
        <p:nvGrpSpPr>
          <p:cNvPr id="7" name="Group 23">
            <a:extLst>
              <a:ext uri="{FF2B5EF4-FFF2-40B4-BE49-F238E27FC236}">
                <a16:creationId xmlns:a16="http://schemas.microsoft.com/office/drawing/2014/main" id="{CBBD4793-BC93-4D2D-BEED-CC919FD04BE0}"/>
              </a:ext>
            </a:extLst>
          </p:cNvPr>
          <p:cNvGrpSpPr>
            <a:grpSpLocks/>
          </p:cNvGrpSpPr>
          <p:nvPr userDrawn="1">
            <p:custDataLst>
              <p:tags r:id="rId25"/>
            </p:custDataLst>
          </p:nvPr>
        </p:nvGrpSpPr>
        <p:grpSpPr bwMode="auto">
          <a:xfrm rot="5400000">
            <a:off x="-539750" y="1382185"/>
            <a:ext cx="218017" cy="277284"/>
            <a:chOff x="306035" y="-280498"/>
            <a:chExt cx="163140" cy="208455"/>
          </a:xfrm>
        </p:grpSpPr>
        <p:cxnSp>
          <p:nvCxnSpPr>
            <p:cNvPr id="10" name="Straight Connector 24">
              <a:extLst>
                <a:ext uri="{FF2B5EF4-FFF2-40B4-BE49-F238E27FC236}">
                  <a16:creationId xmlns:a16="http://schemas.microsoft.com/office/drawing/2014/main" id="{ECAC7F77-83EF-469D-AB0C-1EA0074546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Straight Arrow Connector 25">
              <a:extLst>
                <a:ext uri="{FF2B5EF4-FFF2-40B4-BE49-F238E27FC236}">
                  <a16:creationId xmlns:a16="http://schemas.microsoft.com/office/drawing/2014/main" id="{5C279300-EF90-4C5D-BBBA-1A1E3526B09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" name="Group 23">
            <a:extLst>
              <a:ext uri="{FF2B5EF4-FFF2-40B4-BE49-F238E27FC236}">
                <a16:creationId xmlns:a16="http://schemas.microsoft.com/office/drawing/2014/main" id="{DDB74CB1-BF99-4AA4-B571-AA6D03E477D6}"/>
              </a:ext>
            </a:extLst>
          </p:cNvPr>
          <p:cNvGrpSpPr>
            <a:grpSpLocks/>
          </p:cNvGrpSpPr>
          <p:nvPr userDrawn="1">
            <p:custDataLst>
              <p:tags r:id="rId26"/>
            </p:custDataLst>
          </p:nvPr>
        </p:nvGrpSpPr>
        <p:grpSpPr bwMode="auto">
          <a:xfrm rot="5400000">
            <a:off x="-539750" y="239185"/>
            <a:ext cx="218017" cy="277284"/>
            <a:chOff x="306035" y="-280498"/>
            <a:chExt cx="163140" cy="208455"/>
          </a:xfrm>
        </p:grpSpPr>
        <p:cxnSp>
          <p:nvCxnSpPr>
            <p:cNvPr id="13" name="Straight Connector 24">
              <a:extLst>
                <a:ext uri="{FF2B5EF4-FFF2-40B4-BE49-F238E27FC236}">
                  <a16:creationId xmlns:a16="http://schemas.microsoft.com/office/drawing/2014/main" id="{5A5BD1A6-AF9C-4F5E-9C21-C1B13326936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Straight Arrow Connector 25">
              <a:extLst>
                <a:ext uri="{FF2B5EF4-FFF2-40B4-BE49-F238E27FC236}">
                  <a16:creationId xmlns:a16="http://schemas.microsoft.com/office/drawing/2014/main" id="{F0642BFC-7C5F-42EF-BE9E-5DA5DAAA3F5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" name="Group 23">
            <a:extLst>
              <a:ext uri="{FF2B5EF4-FFF2-40B4-BE49-F238E27FC236}">
                <a16:creationId xmlns:a16="http://schemas.microsoft.com/office/drawing/2014/main" id="{971B6CBD-96C7-4066-9299-2FEF49CD6DCF}"/>
              </a:ext>
            </a:extLst>
          </p:cNvPr>
          <p:cNvGrpSpPr>
            <a:grpSpLocks/>
          </p:cNvGrpSpPr>
          <p:nvPr userDrawn="1">
            <p:custDataLst>
              <p:tags r:id="rId27"/>
            </p:custDataLst>
          </p:nvPr>
        </p:nvGrpSpPr>
        <p:grpSpPr bwMode="auto">
          <a:xfrm rot="16200000" flipV="1">
            <a:off x="-539750" y="6385983"/>
            <a:ext cx="218017" cy="277284"/>
            <a:chOff x="306035" y="-280498"/>
            <a:chExt cx="163140" cy="208455"/>
          </a:xfrm>
        </p:grpSpPr>
        <p:cxnSp>
          <p:nvCxnSpPr>
            <p:cNvPr id="16" name="Straight Connector 24">
              <a:extLst>
                <a:ext uri="{FF2B5EF4-FFF2-40B4-BE49-F238E27FC236}">
                  <a16:creationId xmlns:a16="http://schemas.microsoft.com/office/drawing/2014/main" id="{EBB2CD70-8715-4DED-B958-B571A9E1E23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Straight Arrow Connector 25">
              <a:extLst>
                <a:ext uri="{FF2B5EF4-FFF2-40B4-BE49-F238E27FC236}">
                  <a16:creationId xmlns:a16="http://schemas.microsoft.com/office/drawing/2014/main" id="{A8F69B38-308F-4CA4-A3E5-588E406E580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A1DCE9A-45C5-4A49-A565-8AA265D8DA6F}"/>
              </a:ext>
            </a:extLst>
          </p:cNvPr>
          <p:cNvGrpSpPr>
            <a:grpSpLocks/>
          </p:cNvGrpSpPr>
          <p:nvPr userDrawn="1">
            <p:custDataLst>
              <p:tags r:id="rId28"/>
            </p:custDataLst>
          </p:nvPr>
        </p:nvGrpSpPr>
        <p:grpSpPr bwMode="auto">
          <a:xfrm rot="5400000">
            <a:off x="-539750" y="2040467"/>
            <a:ext cx="218017" cy="277284"/>
            <a:chOff x="306035" y="-280498"/>
            <a:chExt cx="163140" cy="208455"/>
          </a:xfrm>
        </p:grpSpPr>
        <p:cxnSp>
          <p:nvCxnSpPr>
            <p:cNvPr id="19" name="Straight Connector 24">
              <a:extLst>
                <a:ext uri="{FF2B5EF4-FFF2-40B4-BE49-F238E27FC236}">
                  <a16:creationId xmlns:a16="http://schemas.microsoft.com/office/drawing/2014/main" id="{BD0E9C09-BC01-4259-97B4-A96ED3061A2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Straight Arrow Connector 25">
              <a:extLst>
                <a:ext uri="{FF2B5EF4-FFF2-40B4-BE49-F238E27FC236}">
                  <a16:creationId xmlns:a16="http://schemas.microsoft.com/office/drawing/2014/main" id="{A16A46B6-A957-4306-A2FC-CC460299212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1" name="Group 23">
            <a:extLst>
              <a:ext uri="{FF2B5EF4-FFF2-40B4-BE49-F238E27FC236}">
                <a16:creationId xmlns:a16="http://schemas.microsoft.com/office/drawing/2014/main" id="{CD41ABF1-ACEB-4728-819D-89CCA6694AE0}"/>
              </a:ext>
            </a:extLst>
          </p:cNvPr>
          <p:cNvGrpSpPr>
            <a:grpSpLocks/>
          </p:cNvGrpSpPr>
          <p:nvPr userDrawn="1">
            <p:custDataLst>
              <p:tags r:id="rId29"/>
            </p:custDataLst>
          </p:nvPr>
        </p:nvGrpSpPr>
        <p:grpSpPr bwMode="auto">
          <a:xfrm rot="10800000" flipH="1">
            <a:off x="742952" y="-458610"/>
            <a:ext cx="218017" cy="277284"/>
            <a:chOff x="306035" y="-280498"/>
            <a:chExt cx="163140" cy="208455"/>
          </a:xfrm>
        </p:grpSpPr>
        <p:cxnSp>
          <p:nvCxnSpPr>
            <p:cNvPr id="22" name="Straight Connector 24">
              <a:extLst>
                <a:ext uri="{FF2B5EF4-FFF2-40B4-BE49-F238E27FC236}">
                  <a16:creationId xmlns:a16="http://schemas.microsoft.com/office/drawing/2014/main" id="{D753AB21-55F2-4F55-9936-11EA1AE32C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Straight Arrow Connector 25">
              <a:extLst>
                <a:ext uri="{FF2B5EF4-FFF2-40B4-BE49-F238E27FC236}">
                  <a16:creationId xmlns:a16="http://schemas.microsoft.com/office/drawing/2014/main" id="{9115CD81-BCDE-4A20-B25D-FF4248FEBB6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1DD190-A0C4-416C-9A61-456A47A8318D}"/>
              </a:ext>
            </a:extLst>
          </p:cNvPr>
          <p:cNvGrpSpPr>
            <a:grpSpLocks/>
          </p:cNvGrpSpPr>
          <p:nvPr userDrawn="1">
            <p:custDataLst>
              <p:tags r:id="rId30"/>
            </p:custDataLst>
          </p:nvPr>
        </p:nvGrpSpPr>
        <p:grpSpPr bwMode="auto">
          <a:xfrm rot="10800000">
            <a:off x="11349568" y="-458610"/>
            <a:ext cx="218017" cy="277284"/>
            <a:chOff x="306035" y="-280498"/>
            <a:chExt cx="163140" cy="208455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F470EC7-6CDF-4E06-A5C8-F682CA30EB2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4936EF67-BFA6-477D-8AFC-4952B5256C5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7" name="Group 23">
            <a:extLst>
              <a:ext uri="{FF2B5EF4-FFF2-40B4-BE49-F238E27FC236}">
                <a16:creationId xmlns:a16="http://schemas.microsoft.com/office/drawing/2014/main" id="{FFE4FDE5-A3A4-4119-A03E-76D89A1F1407}"/>
              </a:ext>
            </a:extLst>
          </p:cNvPr>
          <p:cNvGrpSpPr>
            <a:grpSpLocks/>
          </p:cNvGrpSpPr>
          <p:nvPr userDrawn="1">
            <p:custDataLst>
              <p:tags r:id="rId31"/>
            </p:custDataLst>
          </p:nvPr>
        </p:nvGrpSpPr>
        <p:grpSpPr bwMode="auto">
          <a:xfrm rot="5400000">
            <a:off x="-539750" y="1837267"/>
            <a:ext cx="218017" cy="277284"/>
            <a:chOff x="306035" y="-280498"/>
            <a:chExt cx="163140" cy="208455"/>
          </a:xfrm>
        </p:grpSpPr>
        <p:cxnSp>
          <p:nvCxnSpPr>
            <p:cNvPr id="28" name="Straight Connector 24">
              <a:extLst>
                <a:ext uri="{FF2B5EF4-FFF2-40B4-BE49-F238E27FC236}">
                  <a16:creationId xmlns:a16="http://schemas.microsoft.com/office/drawing/2014/main" id="{A6FB719E-487E-477D-9021-A793119733A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Straight Arrow Connector 25">
              <a:extLst>
                <a:ext uri="{FF2B5EF4-FFF2-40B4-BE49-F238E27FC236}">
                  <a16:creationId xmlns:a16="http://schemas.microsoft.com/office/drawing/2014/main" id="{4DE51F52-69A2-4C25-9E07-3E43D68F841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0" name="Group 23">
            <a:extLst>
              <a:ext uri="{FF2B5EF4-FFF2-40B4-BE49-F238E27FC236}">
                <a16:creationId xmlns:a16="http://schemas.microsoft.com/office/drawing/2014/main" id="{EE74D0C3-3DE5-48B0-A57C-3747C838692B}"/>
              </a:ext>
            </a:extLst>
          </p:cNvPr>
          <p:cNvGrpSpPr>
            <a:grpSpLocks/>
          </p:cNvGrpSpPr>
          <p:nvPr userDrawn="1">
            <p:custDataLst>
              <p:tags r:id="rId32"/>
            </p:custDataLst>
          </p:nvPr>
        </p:nvGrpSpPr>
        <p:grpSpPr bwMode="auto">
          <a:xfrm rot="10800000" flipH="1">
            <a:off x="1494368" y="-458610"/>
            <a:ext cx="218017" cy="277284"/>
            <a:chOff x="306035" y="-280498"/>
            <a:chExt cx="163140" cy="208455"/>
          </a:xfrm>
        </p:grpSpPr>
        <p:cxnSp>
          <p:nvCxnSpPr>
            <p:cNvPr id="31" name="Straight Connector 24">
              <a:extLst>
                <a:ext uri="{FF2B5EF4-FFF2-40B4-BE49-F238E27FC236}">
                  <a16:creationId xmlns:a16="http://schemas.microsoft.com/office/drawing/2014/main" id="{AC42468C-0C80-48EA-97FF-D5982C7C542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Straight Arrow Connector 25">
              <a:extLst>
                <a:ext uri="{FF2B5EF4-FFF2-40B4-BE49-F238E27FC236}">
                  <a16:creationId xmlns:a16="http://schemas.microsoft.com/office/drawing/2014/main" id="{48749183-9895-4E1B-917B-F949C2EA76A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3" name="Group 23">
            <a:extLst>
              <a:ext uri="{FF2B5EF4-FFF2-40B4-BE49-F238E27FC236}">
                <a16:creationId xmlns:a16="http://schemas.microsoft.com/office/drawing/2014/main" id="{99AFB529-B774-4132-BC0E-2D34112F2F14}"/>
              </a:ext>
            </a:extLst>
          </p:cNvPr>
          <p:cNvGrpSpPr>
            <a:grpSpLocks/>
          </p:cNvGrpSpPr>
          <p:nvPr userDrawn="1">
            <p:custDataLst>
              <p:tags r:id="rId33"/>
            </p:custDataLst>
          </p:nvPr>
        </p:nvGrpSpPr>
        <p:grpSpPr bwMode="auto">
          <a:xfrm rot="10800000" flipH="1">
            <a:off x="1723674" y="-458610"/>
            <a:ext cx="218017" cy="277284"/>
            <a:chOff x="306035" y="-280498"/>
            <a:chExt cx="163140" cy="208455"/>
          </a:xfrm>
        </p:grpSpPr>
        <p:cxnSp>
          <p:nvCxnSpPr>
            <p:cNvPr id="34" name="Straight Connector 24">
              <a:extLst>
                <a:ext uri="{FF2B5EF4-FFF2-40B4-BE49-F238E27FC236}">
                  <a16:creationId xmlns:a16="http://schemas.microsoft.com/office/drawing/2014/main" id="{D9B105AF-23CA-46BB-8207-AFF8FDE96E9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Straight Arrow Connector 25">
              <a:extLst>
                <a:ext uri="{FF2B5EF4-FFF2-40B4-BE49-F238E27FC236}">
                  <a16:creationId xmlns:a16="http://schemas.microsoft.com/office/drawing/2014/main" id="{0BDCB586-38BA-4815-B3D0-63CD54B40F8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6" name="Group 23">
            <a:extLst>
              <a:ext uri="{FF2B5EF4-FFF2-40B4-BE49-F238E27FC236}">
                <a16:creationId xmlns:a16="http://schemas.microsoft.com/office/drawing/2014/main" id="{7E5643EA-DA12-4153-82C0-253E569399F4}"/>
              </a:ext>
            </a:extLst>
          </p:cNvPr>
          <p:cNvGrpSpPr>
            <a:grpSpLocks/>
          </p:cNvGrpSpPr>
          <p:nvPr userDrawn="1">
            <p:custDataLst>
              <p:tags r:id="rId34"/>
            </p:custDataLst>
          </p:nvPr>
        </p:nvGrpSpPr>
        <p:grpSpPr bwMode="auto">
          <a:xfrm rot="5400000">
            <a:off x="-539750" y="1521885"/>
            <a:ext cx="218017" cy="277284"/>
            <a:chOff x="306035" y="-280498"/>
            <a:chExt cx="163140" cy="208455"/>
          </a:xfrm>
        </p:grpSpPr>
        <p:cxnSp>
          <p:nvCxnSpPr>
            <p:cNvPr id="37" name="Straight Connector 24">
              <a:extLst>
                <a:ext uri="{FF2B5EF4-FFF2-40B4-BE49-F238E27FC236}">
                  <a16:creationId xmlns:a16="http://schemas.microsoft.com/office/drawing/2014/main" id="{372F467E-A02F-44FC-A051-3CBB9121CFB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Straight Arrow Connector 25">
              <a:extLst>
                <a:ext uri="{FF2B5EF4-FFF2-40B4-BE49-F238E27FC236}">
                  <a16:creationId xmlns:a16="http://schemas.microsoft.com/office/drawing/2014/main" id="{059FE767-C19A-4E03-B25F-0222BE7D032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9" name="Group 23">
            <a:extLst>
              <a:ext uri="{FF2B5EF4-FFF2-40B4-BE49-F238E27FC236}">
                <a16:creationId xmlns:a16="http://schemas.microsoft.com/office/drawing/2014/main" id="{2A67D45F-05F9-4079-A0E6-72EB503BCB97}"/>
              </a:ext>
            </a:extLst>
          </p:cNvPr>
          <p:cNvGrpSpPr>
            <a:grpSpLocks/>
          </p:cNvGrpSpPr>
          <p:nvPr userDrawn="1">
            <p:custDataLst>
              <p:tags r:id="rId35"/>
            </p:custDataLst>
          </p:nvPr>
        </p:nvGrpSpPr>
        <p:grpSpPr bwMode="auto">
          <a:xfrm rot="16200000" flipV="1">
            <a:off x="-528461" y="5027083"/>
            <a:ext cx="218017" cy="277284"/>
            <a:chOff x="306035" y="-280498"/>
            <a:chExt cx="163140" cy="208455"/>
          </a:xfrm>
        </p:grpSpPr>
        <p:cxnSp>
          <p:nvCxnSpPr>
            <p:cNvPr id="40" name="Straight Connector 24">
              <a:extLst>
                <a:ext uri="{FF2B5EF4-FFF2-40B4-BE49-F238E27FC236}">
                  <a16:creationId xmlns:a16="http://schemas.microsoft.com/office/drawing/2014/main" id="{1AA61F8B-FCF9-4DE9-AC8F-B5D1C6156EC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Straight Arrow Connector 25">
              <a:extLst>
                <a:ext uri="{FF2B5EF4-FFF2-40B4-BE49-F238E27FC236}">
                  <a16:creationId xmlns:a16="http://schemas.microsoft.com/office/drawing/2014/main" id="{7D424A35-9FDF-4B7B-A951-8E5107F94EA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2" name="Group 23">
            <a:extLst>
              <a:ext uri="{FF2B5EF4-FFF2-40B4-BE49-F238E27FC236}">
                <a16:creationId xmlns:a16="http://schemas.microsoft.com/office/drawing/2014/main" id="{B4C71C0D-57DE-40E5-BF43-5315C2E0BA23}"/>
              </a:ext>
            </a:extLst>
          </p:cNvPr>
          <p:cNvGrpSpPr>
            <a:grpSpLocks/>
          </p:cNvGrpSpPr>
          <p:nvPr userDrawn="1">
            <p:custDataLst>
              <p:tags r:id="rId36"/>
            </p:custDataLst>
          </p:nvPr>
        </p:nvGrpSpPr>
        <p:grpSpPr bwMode="auto">
          <a:xfrm rot="16200000" flipV="1">
            <a:off x="-528461" y="4732867"/>
            <a:ext cx="218017" cy="277284"/>
            <a:chOff x="306035" y="-280498"/>
            <a:chExt cx="163140" cy="208455"/>
          </a:xfrm>
        </p:grpSpPr>
        <p:cxnSp>
          <p:nvCxnSpPr>
            <p:cNvPr id="43" name="Straight Connector 24">
              <a:extLst>
                <a:ext uri="{FF2B5EF4-FFF2-40B4-BE49-F238E27FC236}">
                  <a16:creationId xmlns:a16="http://schemas.microsoft.com/office/drawing/2014/main" id="{30696161-CAB8-4EEE-9B6A-271C070F3D9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Straight Arrow Connector 25">
              <a:extLst>
                <a:ext uri="{FF2B5EF4-FFF2-40B4-BE49-F238E27FC236}">
                  <a16:creationId xmlns:a16="http://schemas.microsoft.com/office/drawing/2014/main" id="{D6BB4E82-F876-4425-A560-7D19C15EC2D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5" name="Group 23">
            <a:extLst>
              <a:ext uri="{FF2B5EF4-FFF2-40B4-BE49-F238E27FC236}">
                <a16:creationId xmlns:a16="http://schemas.microsoft.com/office/drawing/2014/main" id="{7CB489C8-98D0-406B-B1DB-7C1AF93EC746}"/>
              </a:ext>
            </a:extLst>
          </p:cNvPr>
          <p:cNvGrpSpPr>
            <a:grpSpLocks/>
          </p:cNvGrpSpPr>
          <p:nvPr userDrawn="1">
            <p:custDataLst>
              <p:tags r:id="rId37"/>
            </p:custDataLst>
          </p:nvPr>
        </p:nvGrpSpPr>
        <p:grpSpPr bwMode="auto">
          <a:xfrm rot="16200000" flipV="1">
            <a:off x="-528461" y="4461934"/>
            <a:ext cx="218017" cy="277284"/>
            <a:chOff x="306035" y="-280498"/>
            <a:chExt cx="163140" cy="208455"/>
          </a:xfrm>
        </p:grpSpPr>
        <p:cxnSp>
          <p:nvCxnSpPr>
            <p:cNvPr id="46" name="Straight Connector 24">
              <a:extLst>
                <a:ext uri="{FF2B5EF4-FFF2-40B4-BE49-F238E27FC236}">
                  <a16:creationId xmlns:a16="http://schemas.microsoft.com/office/drawing/2014/main" id="{B6019697-7EBA-4653-8438-37F06B08688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Straight Arrow Connector 25">
              <a:extLst>
                <a:ext uri="{FF2B5EF4-FFF2-40B4-BE49-F238E27FC236}">
                  <a16:creationId xmlns:a16="http://schemas.microsoft.com/office/drawing/2014/main" id="{2E23AD03-5ECE-405A-AB7E-EB24212533B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108028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79996" indent="-179996" algn="l" defTabSz="914377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59991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39987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19982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899978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16"/>
          <p:cNvGraphicFramePr>
            <a:graphicFrameLocks/>
          </p:cNvGraphicFramePr>
          <p:nvPr/>
        </p:nvGraphicFramePr>
        <p:xfrm>
          <a:off x="6096001" y="2629993"/>
          <a:ext cx="5808132" cy="3576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539749" y="221711"/>
            <a:ext cx="9213851" cy="266676"/>
          </a:xfrm>
        </p:spPr>
        <p:txBody>
          <a:bodyPr/>
          <a:lstStyle/>
          <a:p>
            <a:pPr marL="124881" indent="-124881"/>
            <a:r>
              <a:rPr lang="en-US" dirty="0"/>
              <a:t>Schizophrenia</a:t>
            </a:r>
            <a:endParaRPr lang="da-DK" dirty="0">
              <a:latin typeface="+mn-lt"/>
            </a:endParaRPr>
          </a:p>
          <a:p>
            <a:pPr marL="124881" indent="-124881"/>
            <a:endParaRPr lang="en-US" dirty="0"/>
          </a:p>
        </p:txBody>
      </p:sp>
      <p:sp>
        <p:nvSpPr>
          <p:cNvPr id="110593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Involving Patients in Their Own Care Increases Knowledge About Their Disease</a:t>
            </a:r>
          </a:p>
        </p:txBody>
      </p:sp>
      <p:sp>
        <p:nvSpPr>
          <p:cNvPr id="29" name="Pladsholder til tekst 28"/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67" dirty="0"/>
              <a:t>Patients who were provided information about treatment options and asked to write down medication preferences perceived a higher level of treatment involvement and demonstrated significantly more knowledge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9A7035-7B02-43BE-9841-B3CC8C62E33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*Knowledge was assessed with a 7-item questionnaire about the patient’s disease and its treatment.</a:t>
            </a:r>
          </a:p>
          <a:p>
            <a:pPr marL="0" indent="0">
              <a:buNone/>
            </a:pPr>
            <a:r>
              <a:rPr lang="en-US" dirty="0"/>
              <a:t>COMRADE = Combined Outcome Measure for Risk Communication and Treatment Decision Making Effectiveness.</a:t>
            </a:r>
          </a:p>
          <a:p>
            <a:pPr marL="0" indent="0">
              <a:buNone/>
            </a:pPr>
            <a:r>
              <a:rPr lang="en-US" dirty="0"/>
              <a:t>Hamann J et al. </a:t>
            </a:r>
            <a:r>
              <a:rPr lang="en-US" i="1" dirty="0"/>
              <a:t>Acta </a:t>
            </a:r>
            <a:r>
              <a:rPr lang="en-US" i="1" dirty="0" err="1"/>
              <a:t>Psychiatr</a:t>
            </a:r>
            <a:r>
              <a:rPr lang="en-US" i="1" dirty="0"/>
              <a:t> Scand. </a:t>
            </a:r>
            <a:r>
              <a:rPr lang="en-US" dirty="0"/>
              <a:t>2006;114(4):265-273.</a:t>
            </a:r>
          </a:p>
        </p:txBody>
      </p:sp>
      <p:graphicFrame>
        <p:nvGraphicFramePr>
          <p:cNvPr id="2" name="Chart 15"/>
          <p:cNvGraphicFramePr>
            <a:graphicFrameLocks/>
          </p:cNvGraphicFramePr>
          <p:nvPr/>
        </p:nvGraphicFramePr>
        <p:xfrm>
          <a:off x="976493" y="2629993"/>
          <a:ext cx="5353049" cy="3576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20" name="Straight Connector 19"/>
          <p:cNvCxnSpPr/>
          <p:nvPr/>
        </p:nvCxnSpPr>
        <p:spPr>
          <a:xfrm>
            <a:off x="2856769" y="3440431"/>
            <a:ext cx="1756863" cy="2117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607523" y="3440431"/>
            <a:ext cx="0" cy="133216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856768" y="3440431"/>
            <a:ext cx="0" cy="762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602" name="TextBox 28"/>
          <p:cNvSpPr txBox="1">
            <a:spLocks noChangeArrowheads="1"/>
          </p:cNvSpPr>
          <p:nvPr/>
        </p:nvSpPr>
        <p:spPr bwMode="auto">
          <a:xfrm>
            <a:off x="3134763" y="3104587"/>
            <a:ext cx="1219200" cy="29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1219170"/>
            <a:r>
              <a:rPr lang="en-US" sz="1333" i="1" dirty="0">
                <a:solidFill>
                  <a:srgbClr val="000000"/>
                </a:solidFill>
                <a:latin typeface="Calibri"/>
                <a:cs typeface="Calibri"/>
              </a:rPr>
              <a:t>P </a:t>
            </a:r>
            <a:r>
              <a:rPr lang="en-US" sz="1333" dirty="0">
                <a:solidFill>
                  <a:srgbClr val="000000"/>
                </a:solidFill>
                <a:latin typeface="Calibri"/>
                <a:cs typeface="Calibri"/>
              </a:rPr>
              <a:t>= 0.03</a:t>
            </a:r>
          </a:p>
        </p:txBody>
      </p:sp>
      <p:cxnSp>
        <p:nvCxnSpPr>
          <p:cNvPr id="30" name="Straight Connector 29"/>
          <p:cNvCxnSpPr/>
          <p:nvPr/>
        </p:nvCxnSpPr>
        <p:spPr>
          <a:xfrm>
            <a:off x="7937508" y="3509132"/>
            <a:ext cx="1767411" cy="2117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9707953" y="3509133"/>
            <a:ext cx="0" cy="1589231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7937507" y="3509133"/>
            <a:ext cx="0" cy="2667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606" name="TextBox 33"/>
          <p:cNvSpPr txBox="1">
            <a:spLocks noChangeArrowheads="1"/>
          </p:cNvSpPr>
          <p:nvPr/>
        </p:nvSpPr>
        <p:spPr bwMode="auto">
          <a:xfrm>
            <a:off x="8242307" y="3157592"/>
            <a:ext cx="1219200" cy="29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1219170"/>
            <a:r>
              <a:rPr lang="en-US" sz="1333" i="1" dirty="0">
                <a:solidFill>
                  <a:srgbClr val="000000"/>
                </a:solidFill>
                <a:latin typeface="Calibri"/>
                <a:cs typeface="Calibri"/>
              </a:rPr>
              <a:t>P </a:t>
            </a:r>
            <a:r>
              <a:rPr lang="en-US" sz="1333" dirty="0">
                <a:solidFill>
                  <a:srgbClr val="000000"/>
                </a:solidFill>
                <a:latin typeface="Calibri"/>
                <a:cs typeface="Calibri"/>
              </a:rPr>
              <a:t>= 0.01</a:t>
            </a:r>
          </a:p>
        </p:txBody>
      </p:sp>
    </p:spTree>
    <p:extLst>
      <p:ext uri="{BB962C8B-B14F-4D97-AF65-F5344CB8AC3E}">
        <p14:creationId xmlns:p14="http://schemas.microsoft.com/office/powerpoint/2010/main" val="10320217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216</Words>
  <Application>Microsoft Office PowerPoint</Application>
  <PresentationFormat>Widescreen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Involving Patients in Their Own Care Increases Knowledge About Their Disease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Shorter Duration of Psychosis Led to Improved Outcomes in Patients With First-Episode Schizophrenia</dc:title>
  <dc:creator>Maria Nordfang</dc:creator>
  <cp:lastModifiedBy>Henrik Haase</cp:lastModifiedBy>
  <cp:revision>5</cp:revision>
  <dcterms:created xsi:type="dcterms:W3CDTF">2022-02-15T11:00:30Z</dcterms:created>
  <dcterms:modified xsi:type="dcterms:W3CDTF">2022-02-15T14:17:00Z</dcterms:modified>
</cp:coreProperties>
</file>